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2" r:id="rId4"/>
    <p:sldId id="267" r:id="rId5"/>
    <p:sldId id="268" r:id="rId6"/>
    <p:sldId id="269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688D-B274-4F06-84DE-F343D3EFC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CB536B-4971-4571-A3B0-2A012E206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CCC92-D0F3-4F2F-9511-B9D1936A7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FFF4-D5BE-4353-82AB-FA3EBC15C969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B09BA-0BC0-49E5-A7AC-D8467DDF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8143F-821F-43BE-99A9-0DB2566C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1C51-5085-43F7-A014-4ACA5D93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2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6C7E-E576-40F8-BC3A-9FAF062F4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12D60-B92B-49A2-948C-679708325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C753A-6979-476F-BC82-E1A0A62FD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FFF4-D5BE-4353-82AB-FA3EBC15C969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5D504-82D1-495E-8DEE-7E55F9C71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7BA83-EFA3-4E33-ADD9-D75FB3F5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1C51-5085-43F7-A014-4ACA5D93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9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A620B7-FA01-461A-B88B-71D596962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3584B0-216D-4DD2-ADD8-EA8276226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916AD-67EB-4CD9-BB9D-FE3AD806E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FFF4-D5BE-4353-82AB-FA3EBC15C969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DE514-3A51-4C99-ADAF-7AA45D19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68634-1FB1-42A5-826C-4DCF8DD6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1C51-5085-43F7-A014-4ACA5D93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6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B606F-0DDD-4D7B-B399-D779F204C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7259A-69E5-48B4-81A2-288A5F300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53495-589E-4D43-A83B-E30A9105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FFF4-D5BE-4353-82AB-FA3EBC15C969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8023B-6293-4FDB-BB40-D19693CB1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8EAF0-702F-4936-878D-F29F36DF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1C51-5085-43F7-A014-4ACA5D93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F416-3360-48EA-AC3D-4DBE435C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30C4F-D91F-4F20-9D49-46755FB10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56B20-3848-41AA-9957-0A27EABAE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FFF4-D5BE-4353-82AB-FA3EBC15C969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8D7DB-2E2B-45EC-85C7-07E073E0A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806DA-CFDB-48B6-AF14-12DD5650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1C51-5085-43F7-A014-4ACA5D93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0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F2A11-0337-46CB-AD84-1F731B94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2DD12-532E-467F-A94C-CDA50689C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66138-2DEE-42CD-8E2B-7B62B8186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57F9C-8317-49E7-9134-7C03D05DC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FFF4-D5BE-4353-82AB-FA3EBC15C969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778C2-2042-4D23-9795-38DDE563E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92484-A91A-4931-B8B5-CF2BD717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1C51-5085-43F7-A014-4ACA5D93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5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40837-D14B-41E9-A8B0-719383CD1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EEE8E-2309-401F-8BA8-4DD5783F4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7AFA0-A221-4C1D-A3A0-8576762A8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C7034-36AF-43A6-905B-ACFC7E9F5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1D38F-4863-4FAB-91C8-C24A10D1B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A0D0F-DE8A-4A3E-8A78-EE770A00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FFF4-D5BE-4353-82AB-FA3EBC15C969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AE9105-A06D-4243-A285-5D0FC54CA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B64CFA-9887-4D80-AD30-144AB8ED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1C51-5085-43F7-A014-4ACA5D93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9F54-0A40-4276-A254-04A20A0D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81A9E5-EFAA-4FA0-A2EE-F35C2336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FFF4-D5BE-4353-82AB-FA3EBC15C969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56588-2C92-46FD-B57B-675B3AB9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DFB43-8ED2-4AB9-B554-D2446141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1C51-5085-43F7-A014-4ACA5D93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9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E4ABD-3688-424D-8AE7-701725FF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FFF4-D5BE-4353-82AB-FA3EBC15C969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73B53-6894-438F-86E7-1CFA3178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36A8F-7D1B-444E-AFB5-815388F8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1C51-5085-43F7-A014-4ACA5D93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2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3A55D-EFBC-4572-AC8A-FB9920C8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3A943-390D-4930-9E38-913DCF298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F611A-5C26-48D3-AAB3-37B37F770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CD0F5-1110-4256-890D-C94F43556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FFF4-D5BE-4353-82AB-FA3EBC15C969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8B803-3536-4B0E-BDBA-DB448BBD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7370F-810B-40DE-B9B8-81C1AC7C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1C51-5085-43F7-A014-4ACA5D93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4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E4E6-57BE-47B1-A78C-1B9C0C65B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7F0313-10D4-4D5B-8AF8-FCA2125343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6A592-E44D-4CC4-9D47-F39AAEB77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5F038-E351-482B-A96C-AB6E1DCE1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FFF4-D5BE-4353-82AB-FA3EBC15C969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51492-174C-4617-9B59-D2AC15F3A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6FA9D-9CAF-4A56-8B82-3B4DDE1B7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1C51-5085-43F7-A014-4ACA5D93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0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6D77BC-EB2C-4A20-8A27-36B67097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FCD9F-9F7C-47AB-A38B-D8DB7315D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4EE3B-CFE4-4356-9361-F2B51520B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8FFF4-D5BE-4353-82AB-FA3EBC15C969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60974-0574-4C98-B624-10134ECD6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894B6-CCF3-4BB4-8435-C3DD72CE5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F1C51-5085-43F7-A014-4ACA5D93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2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9587C-194F-4B51-AB09-66653D690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112" y="2689225"/>
            <a:ext cx="9587224" cy="14795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Pennsylvania Update – COVID 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638AC7-A706-4A4B-B877-5DD25B899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300" y="4698206"/>
            <a:ext cx="7372350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Gladys Brown Dutrieuille, Chairman</a:t>
            </a:r>
          </a:p>
        </p:txBody>
      </p:sp>
    </p:spTree>
    <p:extLst>
      <p:ext uri="{BB962C8B-B14F-4D97-AF65-F5344CB8AC3E}">
        <p14:creationId xmlns:p14="http://schemas.microsoft.com/office/powerpoint/2010/main" val="356753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50B0D-A4BF-46A7-AD8B-4B1B57AB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971" y="203199"/>
            <a:ext cx="8842829" cy="9556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Key Actions in Response to the 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55902-8390-401D-BAB6-1F243D694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24366"/>
            <a:ext cx="11379200" cy="55018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Absolute Moratorium – “Phase I”</a:t>
            </a:r>
          </a:p>
          <a:p>
            <a:pPr lvl="1"/>
            <a:r>
              <a:rPr lang="en-US" dirty="0"/>
              <a:t>Effective in March – prohibited disconnection of all electric, </a:t>
            </a:r>
            <a:r>
              <a:rPr lang="en-US" dirty="0" err="1"/>
              <a:t>nat</a:t>
            </a:r>
            <a:r>
              <a:rPr lang="en-US" dirty="0"/>
              <a:t> gas, water, wastewater, steam, and telco customers under PUC jurisdiction</a:t>
            </a:r>
          </a:p>
          <a:p>
            <a:pPr lvl="1"/>
            <a:r>
              <a:rPr lang="en-US" dirty="0"/>
              <a:t>PUC provided subsequent accounting relief for uncollectible expenses</a:t>
            </a:r>
          </a:p>
          <a:p>
            <a:pPr lvl="1"/>
            <a:endParaRPr lang="en-US" dirty="0"/>
          </a:p>
          <a:p>
            <a:r>
              <a:rPr lang="en-US" dirty="0"/>
              <a:t>Vulnerable Customer Moratorium – “Phase II”</a:t>
            </a:r>
          </a:p>
          <a:p>
            <a:pPr lvl="1"/>
            <a:r>
              <a:rPr lang="en-US" dirty="0"/>
              <a:t>Effective in October and expires March 31, 2021.</a:t>
            </a:r>
          </a:p>
          <a:p>
            <a:pPr lvl="1"/>
            <a:r>
              <a:rPr lang="en-US" dirty="0"/>
              <a:t>No disconnection of customers at or below 300% FPIG</a:t>
            </a:r>
          </a:p>
          <a:p>
            <a:pPr lvl="1"/>
            <a:r>
              <a:rPr lang="en-US" dirty="0"/>
              <a:t>Small business customers, as defined by tariff, permitted one PUC payment agreement</a:t>
            </a:r>
          </a:p>
          <a:p>
            <a:pPr lvl="1"/>
            <a:endParaRPr lang="en-US" dirty="0"/>
          </a:p>
          <a:p>
            <a:r>
              <a:rPr lang="en-US" dirty="0"/>
              <a:t>EGS &amp; NGS Retail Market Restrictions</a:t>
            </a:r>
          </a:p>
          <a:p>
            <a:pPr lvl="1"/>
            <a:r>
              <a:rPr lang="en-US" dirty="0"/>
              <a:t>Prohibit door-to-door marketing</a:t>
            </a:r>
          </a:p>
          <a:p>
            <a:pPr lvl="1"/>
            <a:r>
              <a:rPr lang="en-US" dirty="0"/>
              <a:t>Presently permit commercial retail sales in line with Dept of Health restrictions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6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50B0D-A4BF-46A7-AD8B-4B1B57AB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971" y="203199"/>
            <a:ext cx="8842829" cy="955675"/>
          </a:xfrm>
        </p:spPr>
        <p:txBody>
          <a:bodyPr>
            <a:normAutofit/>
          </a:bodyPr>
          <a:lstStyle/>
          <a:p>
            <a:pPr algn="ctr"/>
            <a:r>
              <a:rPr lang="en-US"/>
              <a:t>At-Risk Account Numbers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F304B71-373C-41F7-861E-69DF4FBFF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54099"/>
              </p:ext>
            </p:extLst>
          </p:nvPr>
        </p:nvGraphicFramePr>
        <p:xfrm>
          <a:off x="1889760" y="1554480"/>
          <a:ext cx="9022080" cy="4978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8764">
                  <a:extLst>
                    <a:ext uri="{9D8B030D-6E8A-4147-A177-3AD203B41FA5}">
                      <a16:colId xmlns:a16="http://schemas.microsoft.com/office/drawing/2014/main" val="247236940"/>
                    </a:ext>
                  </a:extLst>
                </a:gridCol>
                <a:gridCol w="1281447">
                  <a:extLst>
                    <a:ext uri="{9D8B030D-6E8A-4147-A177-3AD203B41FA5}">
                      <a16:colId xmlns:a16="http://schemas.microsoft.com/office/drawing/2014/main" val="2539257428"/>
                    </a:ext>
                  </a:extLst>
                </a:gridCol>
                <a:gridCol w="1368031">
                  <a:extLst>
                    <a:ext uri="{9D8B030D-6E8A-4147-A177-3AD203B41FA5}">
                      <a16:colId xmlns:a16="http://schemas.microsoft.com/office/drawing/2014/main" val="2956992538"/>
                    </a:ext>
                  </a:extLst>
                </a:gridCol>
                <a:gridCol w="1160230">
                  <a:extLst>
                    <a:ext uri="{9D8B030D-6E8A-4147-A177-3AD203B41FA5}">
                      <a16:colId xmlns:a16="http://schemas.microsoft.com/office/drawing/2014/main" val="4256074681"/>
                    </a:ext>
                  </a:extLst>
                </a:gridCol>
                <a:gridCol w="1368031">
                  <a:extLst>
                    <a:ext uri="{9D8B030D-6E8A-4147-A177-3AD203B41FA5}">
                      <a16:colId xmlns:a16="http://schemas.microsoft.com/office/drawing/2014/main" val="3653120357"/>
                    </a:ext>
                  </a:extLst>
                </a:gridCol>
                <a:gridCol w="1368031">
                  <a:extLst>
                    <a:ext uri="{9D8B030D-6E8A-4147-A177-3AD203B41FA5}">
                      <a16:colId xmlns:a16="http://schemas.microsoft.com/office/drawing/2014/main" val="1031411743"/>
                    </a:ext>
                  </a:extLst>
                </a:gridCol>
                <a:gridCol w="1177546">
                  <a:extLst>
                    <a:ext uri="{9D8B030D-6E8A-4147-A177-3AD203B41FA5}">
                      <a16:colId xmlns:a16="http://schemas.microsoft.com/office/drawing/2014/main" val="3219303190"/>
                    </a:ext>
                  </a:extLst>
                </a:gridCol>
              </a:tblGrid>
              <a:tr h="41843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Year-over-Year Comparison as of October - Electric and Natural Gas Utilities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371326"/>
                  </a:ext>
                </a:extLst>
              </a:tr>
              <a:tr h="1042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2019 Customers in Arrears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2020 Customers in Arrears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% Change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$ Owed 2019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$ Owed 2020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% Change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20898043"/>
                  </a:ext>
                </a:extLst>
              </a:tr>
              <a:tr h="1660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Residential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860,348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1,009,404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380,911,563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637,837,948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67%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52558256"/>
                  </a:ext>
                </a:extLst>
              </a:tr>
              <a:tr h="18567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Non-Residential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74,226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89,212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20%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50,475,449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91,153,202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81%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63038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08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50B0D-A4BF-46A7-AD8B-4B1B57AB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971" y="203199"/>
            <a:ext cx="8842829" cy="955675"/>
          </a:xfrm>
        </p:spPr>
        <p:txBody>
          <a:bodyPr/>
          <a:lstStyle/>
          <a:p>
            <a:pPr algn="ctr"/>
            <a:r>
              <a:rPr lang="en-US" dirty="0"/>
              <a:t>Areas Less Affected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55902-8390-401D-BAB6-1F243D694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825625"/>
            <a:ext cx="113792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Act 129 Final Order issued for Phase IV</a:t>
            </a:r>
          </a:p>
          <a:p>
            <a:pPr lvl="1"/>
            <a:r>
              <a:rPr lang="en-US" dirty="0"/>
              <a:t>Commence June 1, 2021 aimed to reduce consumption by 3.1% and peak demand by 3.0%</a:t>
            </a:r>
          </a:p>
          <a:p>
            <a:pPr lvl="1"/>
            <a:endParaRPr lang="en-US" dirty="0"/>
          </a:p>
          <a:p>
            <a:r>
              <a:rPr lang="en-US" dirty="0"/>
              <a:t>DEP’s Regional Greenhouse Gas Initiative</a:t>
            </a:r>
          </a:p>
          <a:p>
            <a:pPr lvl="1"/>
            <a:r>
              <a:rPr lang="en-US" dirty="0"/>
              <a:t>Environmental Quality Board voted to move forward the NOPR</a:t>
            </a:r>
          </a:p>
          <a:p>
            <a:pPr lvl="1"/>
            <a:r>
              <a:rPr lang="en-US" dirty="0"/>
              <a:t>Draft reg sets an initial carbon allowance in 2022 (decreasing annually), provides set-aside for existing waste coal, and exempts all facilities &lt;25 MW. </a:t>
            </a:r>
          </a:p>
          <a:p>
            <a:pPr lvl="1"/>
            <a:endParaRPr lang="en-US" dirty="0"/>
          </a:p>
          <a:p>
            <a:r>
              <a:rPr lang="en-US" dirty="0"/>
              <a:t>Long Term Infrastructure Improvement Plans</a:t>
            </a:r>
          </a:p>
          <a:p>
            <a:pPr lvl="1"/>
            <a:r>
              <a:rPr lang="en-US" dirty="0"/>
              <a:t>Utilities appears to be on track to hit infrastructure replacement targets</a:t>
            </a:r>
          </a:p>
          <a:p>
            <a:pPr lvl="1"/>
            <a:r>
              <a:rPr lang="en-US" dirty="0"/>
              <a:t>No extraordinary relief sought up to </a:t>
            </a:r>
            <a:r>
              <a:rPr lang="en-US"/>
              <a:t>this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8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A00F98-7645-44CC-99AE-626E010D6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864" y="1158874"/>
            <a:ext cx="9639936" cy="52986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707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1D97BC-C405-40BE-996A-16B60A19F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75" y="1292932"/>
            <a:ext cx="7168896" cy="5204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C5465B-1B4E-409B-933D-DA5EE3D340AF}"/>
              </a:ext>
            </a:extLst>
          </p:cNvPr>
          <p:cNvSpPr txBox="1"/>
          <p:nvPr/>
        </p:nvSpPr>
        <p:spPr>
          <a:xfrm rot="535333">
            <a:off x="7607959" y="2681014"/>
            <a:ext cx="4354621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Approximately a 38%</a:t>
            </a:r>
          </a:p>
          <a:p>
            <a:r>
              <a:rPr lang="en-US" sz="3200" dirty="0"/>
              <a:t>Decrease in Applications</a:t>
            </a:r>
          </a:p>
        </p:txBody>
      </p:sp>
    </p:spTree>
    <p:extLst>
      <p:ext uri="{BB962C8B-B14F-4D97-AF65-F5344CB8AC3E}">
        <p14:creationId xmlns:p14="http://schemas.microsoft.com/office/powerpoint/2010/main" val="100888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9587C-194F-4B51-AB09-66653D690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112" y="2689225"/>
            <a:ext cx="9587224" cy="14795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Pennsylvania Update – COVID 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638AC7-A706-4A4B-B877-5DD25B899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300" y="4698206"/>
            <a:ext cx="7372350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Gladys Brown Dutrieuille, Chairman</a:t>
            </a:r>
          </a:p>
        </p:txBody>
      </p:sp>
    </p:spTree>
    <p:extLst>
      <p:ext uri="{BB962C8B-B14F-4D97-AF65-F5344CB8AC3E}">
        <p14:creationId xmlns:p14="http://schemas.microsoft.com/office/powerpoint/2010/main" val="424915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283</Words>
  <Application>Microsoft Macintosh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Schoolbook</vt:lpstr>
      <vt:lpstr>Office Theme</vt:lpstr>
      <vt:lpstr>Pennsylvania Update – COVID 19</vt:lpstr>
      <vt:lpstr>Key Actions in Response to the COVID</vt:lpstr>
      <vt:lpstr>At-Risk Account Numbers</vt:lpstr>
      <vt:lpstr>Areas Less Affected</vt:lpstr>
      <vt:lpstr>PowerPoint Presentation</vt:lpstr>
      <vt:lpstr>PowerPoint Presentation</vt:lpstr>
      <vt:lpstr>Pennsylvania Update – COVID 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Chevarria, Karen</dc:creator>
  <cp:lastModifiedBy>Jonathan Raab</cp:lastModifiedBy>
  <cp:revision>12</cp:revision>
  <dcterms:created xsi:type="dcterms:W3CDTF">2020-11-06T16:29:23Z</dcterms:created>
  <dcterms:modified xsi:type="dcterms:W3CDTF">2020-11-16T15:07:10Z</dcterms:modified>
</cp:coreProperties>
</file>